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59"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CA48FC-3230-4892-A51B-F03472D793BF}" v="1" dt="2021-11-17T20:47:15.7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p:scale>
          <a:sx n="72" d="100"/>
          <a:sy n="72" d="100"/>
        </p:scale>
        <p:origin x="5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vonne Racine" userId="25b4ab55d6837cea" providerId="LiveId" clId="{0FCA48FC-3230-4892-A51B-F03472D793BF}"/>
    <pc:docChg chg="custSel modSld">
      <pc:chgData name="Yvonne Racine" userId="25b4ab55d6837cea" providerId="LiveId" clId="{0FCA48FC-3230-4892-A51B-F03472D793BF}" dt="2021-11-17T20:49:01.936" v="18" actId="207"/>
      <pc:docMkLst>
        <pc:docMk/>
      </pc:docMkLst>
      <pc:sldChg chg="addSp delSp modSp mod">
        <pc:chgData name="Yvonne Racine" userId="25b4ab55d6837cea" providerId="LiveId" clId="{0FCA48FC-3230-4892-A51B-F03472D793BF}" dt="2021-11-17T20:49:01.936" v="18" actId="207"/>
        <pc:sldMkLst>
          <pc:docMk/>
          <pc:sldMk cId="1011921655" sldId="264"/>
        </pc:sldMkLst>
        <pc:spChg chg="mod">
          <ac:chgData name="Yvonne Racine" userId="25b4ab55d6837cea" providerId="LiveId" clId="{0FCA48FC-3230-4892-A51B-F03472D793BF}" dt="2021-11-17T20:49:01.936" v="18" actId="207"/>
          <ac:spMkLst>
            <pc:docMk/>
            <pc:sldMk cId="1011921655" sldId="264"/>
            <ac:spMk id="4" creationId="{F37E22BC-14EC-4673-AD03-E2A0BD987205}"/>
          </ac:spMkLst>
        </pc:spChg>
        <pc:picChg chg="add del mod">
          <ac:chgData name="Yvonne Racine" userId="25b4ab55d6837cea" providerId="LiveId" clId="{0FCA48FC-3230-4892-A51B-F03472D793BF}" dt="2021-11-17T20:47:51.953" v="6" actId="21"/>
          <ac:picMkLst>
            <pc:docMk/>
            <pc:sldMk cId="1011921655" sldId="264"/>
            <ac:picMk id="6" creationId="{4B965AAF-AB37-4EE3-AF42-214549FDDC7E}"/>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11/17/2021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11/17/2021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11/17/2021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11/17/2021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11/17/2021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11/17/2021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11/17/2021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Personal Credo</a:t>
            </a:r>
          </a:p>
        </p:txBody>
      </p:sp>
      <p:sp>
        <p:nvSpPr>
          <p:cNvPr id="3" name="Subtitle 2"/>
          <p:cNvSpPr>
            <a:spLocks noGrp="1"/>
          </p:cNvSpPr>
          <p:nvPr>
            <p:ph type="subTitle" idx="1"/>
          </p:nvPr>
        </p:nvSpPr>
        <p:spPr/>
        <p:txBody>
          <a:bodyPr/>
          <a:lstStyle/>
          <a:p>
            <a:r>
              <a:rPr lang="en-US" dirty="0"/>
              <a:t>Yvonne Racine</a:t>
            </a:r>
          </a:p>
        </p:txBody>
      </p:sp>
    </p:spTree>
    <p:extLst>
      <p:ext uri="{BB962C8B-B14F-4D97-AF65-F5344CB8AC3E}">
        <p14:creationId xmlns:p14="http://schemas.microsoft.com/office/powerpoint/2010/main" val="356326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FCFD8-DF74-41D9-BDD8-966836F39A66}"/>
              </a:ext>
            </a:extLst>
          </p:cNvPr>
          <p:cNvSpPr>
            <a:spLocks noGrp="1"/>
          </p:cNvSpPr>
          <p:nvPr>
            <p:ph type="title"/>
          </p:nvPr>
        </p:nvSpPr>
        <p:spPr/>
        <p:txBody>
          <a:bodyPr/>
          <a:lstStyle/>
          <a:p>
            <a:pPr algn="ctr"/>
            <a:r>
              <a:rPr lang="en-CA" dirty="0"/>
              <a:t>I Choose to Live a Surrendered Life In Service to Divine Love</a:t>
            </a:r>
          </a:p>
        </p:txBody>
      </p:sp>
      <p:sp>
        <p:nvSpPr>
          <p:cNvPr id="3" name="Content Placeholder 2">
            <a:extLst>
              <a:ext uri="{FF2B5EF4-FFF2-40B4-BE49-F238E27FC236}">
                <a16:creationId xmlns:a16="http://schemas.microsoft.com/office/drawing/2014/main" id="{55B05B66-421B-4B12-A8E6-A9059108B1A6}"/>
              </a:ext>
            </a:extLst>
          </p:cNvPr>
          <p:cNvSpPr>
            <a:spLocks noGrp="1"/>
          </p:cNvSpPr>
          <p:nvPr>
            <p:ph idx="1"/>
          </p:nvPr>
        </p:nvSpPr>
        <p:spPr/>
        <p:txBody>
          <a:bodyPr>
            <a:normAutofit/>
          </a:bodyPr>
          <a:lstStyle/>
          <a:p>
            <a:pPr marL="0" indent="0">
              <a:buNone/>
            </a:pPr>
            <a:r>
              <a:rPr lang="en-CA" sz="2400" dirty="0"/>
              <a:t>This is my overall intention in life. This statement offers a number of reminders for me in regards to where God is active in my life and where God is drawing me.</a:t>
            </a:r>
          </a:p>
          <a:p>
            <a:pPr marL="0" indent="0">
              <a:buNone/>
            </a:pPr>
            <a:r>
              <a:rPr lang="en-CA" sz="2400" dirty="0"/>
              <a:t>It is about choice and focus and reminds me of what is most important in my life at this stage in my journey.</a:t>
            </a:r>
          </a:p>
          <a:p>
            <a:pPr marL="0" indent="0">
              <a:buNone/>
            </a:pPr>
            <a:r>
              <a:rPr lang="en-CA" sz="2400" dirty="0"/>
              <a:t>There are a number of ways I manifest this credo on which I will elaborate in the following pages.</a:t>
            </a:r>
          </a:p>
        </p:txBody>
      </p:sp>
    </p:spTree>
    <p:extLst>
      <p:ext uri="{BB962C8B-B14F-4D97-AF65-F5344CB8AC3E}">
        <p14:creationId xmlns:p14="http://schemas.microsoft.com/office/powerpoint/2010/main" val="1968005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F8B9-8814-4AFE-951F-871BB2887089}"/>
              </a:ext>
            </a:extLst>
          </p:cNvPr>
          <p:cNvSpPr>
            <a:spLocks noGrp="1"/>
          </p:cNvSpPr>
          <p:nvPr>
            <p:ph type="title"/>
          </p:nvPr>
        </p:nvSpPr>
        <p:spPr>
          <a:xfrm>
            <a:off x="1154954" y="2287088"/>
            <a:ext cx="4351025" cy="2283824"/>
          </a:xfrm>
        </p:spPr>
        <p:txBody>
          <a:bodyPr/>
          <a:lstStyle/>
          <a:p>
            <a:r>
              <a:rPr lang="en-CA" dirty="0"/>
              <a:t>By honouring Soul in thought, word and action</a:t>
            </a:r>
          </a:p>
        </p:txBody>
      </p:sp>
      <p:sp>
        <p:nvSpPr>
          <p:cNvPr id="3" name="Text Placeholder 2">
            <a:extLst>
              <a:ext uri="{FF2B5EF4-FFF2-40B4-BE49-F238E27FC236}">
                <a16:creationId xmlns:a16="http://schemas.microsoft.com/office/drawing/2014/main" id="{0C9AFEA9-A9C6-4E63-B837-3D6EE7110739}"/>
              </a:ext>
            </a:extLst>
          </p:cNvPr>
          <p:cNvSpPr>
            <a:spLocks noGrp="1"/>
          </p:cNvSpPr>
          <p:nvPr>
            <p:ph type="body" idx="1"/>
          </p:nvPr>
        </p:nvSpPr>
        <p:spPr>
          <a:xfrm>
            <a:off x="6895559" y="1590261"/>
            <a:ext cx="4351025" cy="3710609"/>
          </a:xfrm>
        </p:spPr>
        <p:txBody>
          <a:bodyPr>
            <a:normAutofit/>
          </a:bodyPr>
          <a:lstStyle/>
          <a:p>
            <a:r>
              <a:rPr lang="en-CA" cap="none" dirty="0"/>
              <a:t>Serving divine love means being willing to honour not only my soul but that of each person with whom I interact. </a:t>
            </a:r>
          </a:p>
          <a:p>
            <a:r>
              <a:rPr lang="en-CA" cap="none" dirty="0"/>
              <a:t>An important aspect of this is being curious and willing to slow down and inquire rather than coming to conclusions based on appearances.</a:t>
            </a:r>
          </a:p>
        </p:txBody>
      </p:sp>
    </p:spTree>
    <p:extLst>
      <p:ext uri="{BB962C8B-B14F-4D97-AF65-F5344CB8AC3E}">
        <p14:creationId xmlns:p14="http://schemas.microsoft.com/office/powerpoint/2010/main" val="3003452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F8B9-8814-4AFE-951F-871BB2887089}"/>
              </a:ext>
            </a:extLst>
          </p:cNvPr>
          <p:cNvSpPr>
            <a:spLocks noGrp="1"/>
          </p:cNvSpPr>
          <p:nvPr>
            <p:ph type="title"/>
          </p:nvPr>
        </p:nvSpPr>
        <p:spPr>
          <a:xfrm>
            <a:off x="1154954" y="2287088"/>
            <a:ext cx="4351025" cy="2283824"/>
          </a:xfrm>
        </p:spPr>
        <p:txBody>
          <a:bodyPr/>
          <a:lstStyle/>
          <a:p>
            <a:r>
              <a:rPr lang="en-CA" dirty="0"/>
              <a:t>By living in the awareness of the Divine Nature of every human being and our unique paths</a:t>
            </a:r>
          </a:p>
        </p:txBody>
      </p:sp>
      <p:sp>
        <p:nvSpPr>
          <p:cNvPr id="3" name="Text Placeholder 2">
            <a:extLst>
              <a:ext uri="{FF2B5EF4-FFF2-40B4-BE49-F238E27FC236}">
                <a16:creationId xmlns:a16="http://schemas.microsoft.com/office/drawing/2014/main" id="{0C9AFEA9-A9C6-4E63-B837-3D6EE7110739}"/>
              </a:ext>
            </a:extLst>
          </p:cNvPr>
          <p:cNvSpPr>
            <a:spLocks noGrp="1"/>
          </p:cNvSpPr>
          <p:nvPr>
            <p:ph type="body" idx="1"/>
          </p:nvPr>
        </p:nvSpPr>
        <p:spPr>
          <a:xfrm>
            <a:off x="6895559" y="1590261"/>
            <a:ext cx="4351025" cy="3710609"/>
          </a:xfrm>
        </p:spPr>
        <p:txBody>
          <a:bodyPr>
            <a:normAutofit/>
          </a:bodyPr>
          <a:lstStyle/>
          <a:p>
            <a:r>
              <a:rPr lang="en-CA" cap="none" dirty="0"/>
              <a:t>Remaining centered in the awareness of our inherent divinity helps me see beyond appearance to essence.</a:t>
            </a:r>
          </a:p>
          <a:p>
            <a:r>
              <a:rPr lang="en-CA" cap="none" dirty="0"/>
              <a:t>Even though we may all be expressions of the One, each person is unique, capable and gifted in their own way.</a:t>
            </a:r>
          </a:p>
        </p:txBody>
      </p:sp>
    </p:spTree>
    <p:extLst>
      <p:ext uri="{BB962C8B-B14F-4D97-AF65-F5344CB8AC3E}">
        <p14:creationId xmlns:p14="http://schemas.microsoft.com/office/powerpoint/2010/main" val="4031744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F8B9-8814-4AFE-951F-871BB2887089}"/>
              </a:ext>
            </a:extLst>
          </p:cNvPr>
          <p:cNvSpPr>
            <a:spLocks noGrp="1"/>
          </p:cNvSpPr>
          <p:nvPr>
            <p:ph type="title"/>
          </p:nvPr>
        </p:nvSpPr>
        <p:spPr>
          <a:xfrm>
            <a:off x="1154954" y="2287088"/>
            <a:ext cx="4351025" cy="2283824"/>
          </a:xfrm>
        </p:spPr>
        <p:txBody>
          <a:bodyPr/>
          <a:lstStyle/>
          <a:p>
            <a:r>
              <a:rPr lang="en-CA" dirty="0">
                <a:effectLst/>
                <a:latin typeface="Calibri" panose="020F0502020204030204" pitchFamily="34" charset="0"/>
                <a:ea typeface="Calibri" panose="020F0502020204030204" pitchFamily="34" charset="0"/>
                <a:cs typeface="Times New Roman" panose="02020603050405020304" pitchFamily="18" charset="0"/>
              </a:rPr>
              <a:t>By taking time daily for prayer, contemplation, meditation, journaling and </a:t>
            </a:r>
            <a:br>
              <a:rPr lang="en-CA" dirty="0">
                <a:effectLst/>
                <a:latin typeface="Calibri" panose="020F0502020204030204" pitchFamily="34" charset="0"/>
                <a:ea typeface="Calibri" panose="020F0502020204030204" pitchFamily="34" charset="0"/>
                <a:cs typeface="Times New Roman" panose="02020603050405020304" pitchFamily="18" charset="0"/>
              </a:rPr>
            </a:br>
            <a:r>
              <a:rPr lang="en-CA" dirty="0">
                <a:effectLst/>
                <a:latin typeface="Calibri" panose="020F0502020204030204" pitchFamily="34" charset="0"/>
                <a:ea typeface="Calibri" panose="020F0502020204030204" pitchFamily="34" charset="0"/>
                <a:cs typeface="Times New Roman" panose="02020603050405020304" pitchFamily="18" charset="0"/>
              </a:rPr>
              <a:t>the practice of surrender</a:t>
            </a:r>
            <a:endParaRPr lang="en-CA" dirty="0"/>
          </a:p>
        </p:txBody>
      </p:sp>
      <p:sp>
        <p:nvSpPr>
          <p:cNvPr id="3" name="Text Placeholder 2">
            <a:extLst>
              <a:ext uri="{FF2B5EF4-FFF2-40B4-BE49-F238E27FC236}">
                <a16:creationId xmlns:a16="http://schemas.microsoft.com/office/drawing/2014/main" id="{0C9AFEA9-A9C6-4E63-B837-3D6EE7110739}"/>
              </a:ext>
            </a:extLst>
          </p:cNvPr>
          <p:cNvSpPr>
            <a:spLocks noGrp="1"/>
          </p:cNvSpPr>
          <p:nvPr>
            <p:ph type="body" idx="1"/>
          </p:nvPr>
        </p:nvSpPr>
        <p:spPr>
          <a:xfrm>
            <a:off x="6895559" y="1590261"/>
            <a:ext cx="4351025" cy="3710609"/>
          </a:xfrm>
        </p:spPr>
        <p:txBody>
          <a:bodyPr>
            <a:normAutofit/>
          </a:bodyPr>
          <a:lstStyle/>
          <a:p>
            <a:r>
              <a:rPr lang="en-CA" cap="none" dirty="0"/>
              <a:t>Every spiritual practice brings its own gifts and helps me to remain centered in Christ. </a:t>
            </a:r>
          </a:p>
          <a:p>
            <a:r>
              <a:rPr lang="en-CA" cap="none" dirty="0"/>
              <a:t>I choose to make these daily practices because they are the means by which I ground myself in what is most important, my relationship with the Divine, and they prepare me for meeting daily life from this awareness.</a:t>
            </a:r>
          </a:p>
        </p:txBody>
      </p:sp>
    </p:spTree>
    <p:extLst>
      <p:ext uri="{BB962C8B-B14F-4D97-AF65-F5344CB8AC3E}">
        <p14:creationId xmlns:p14="http://schemas.microsoft.com/office/powerpoint/2010/main" val="196079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F8B9-8814-4AFE-951F-871BB2887089}"/>
              </a:ext>
            </a:extLst>
          </p:cNvPr>
          <p:cNvSpPr>
            <a:spLocks noGrp="1"/>
          </p:cNvSpPr>
          <p:nvPr>
            <p:ph type="title"/>
          </p:nvPr>
        </p:nvSpPr>
        <p:spPr>
          <a:xfrm>
            <a:off x="1154954" y="2287088"/>
            <a:ext cx="4351025" cy="2283824"/>
          </a:xfrm>
        </p:spPr>
        <p:txBody>
          <a:bodyPr/>
          <a:lstStyle/>
          <a:p>
            <a:r>
              <a:rPr lang="en-CA" dirty="0">
                <a:effectLst/>
                <a:latin typeface="Calibri" panose="020F0502020204030204" pitchFamily="34" charset="0"/>
                <a:ea typeface="Calibri" panose="020F0502020204030204" pitchFamily="34" charset="0"/>
                <a:cs typeface="Times New Roman" panose="02020603050405020304" pitchFamily="18" charset="0"/>
              </a:rPr>
              <a:t>By being authentic and radically honest, listening with reverence to body, soul and other people</a:t>
            </a:r>
            <a:endParaRPr lang="en-CA" dirty="0"/>
          </a:p>
        </p:txBody>
      </p:sp>
      <p:sp>
        <p:nvSpPr>
          <p:cNvPr id="3" name="Text Placeholder 2">
            <a:extLst>
              <a:ext uri="{FF2B5EF4-FFF2-40B4-BE49-F238E27FC236}">
                <a16:creationId xmlns:a16="http://schemas.microsoft.com/office/drawing/2014/main" id="{0C9AFEA9-A9C6-4E63-B837-3D6EE7110739}"/>
              </a:ext>
            </a:extLst>
          </p:cNvPr>
          <p:cNvSpPr>
            <a:spLocks noGrp="1"/>
          </p:cNvSpPr>
          <p:nvPr>
            <p:ph type="body" idx="1"/>
          </p:nvPr>
        </p:nvSpPr>
        <p:spPr>
          <a:xfrm>
            <a:off x="6895559" y="1179443"/>
            <a:ext cx="4461554" cy="5115340"/>
          </a:xfrm>
        </p:spPr>
        <p:txBody>
          <a:bodyPr>
            <a:noAutofit/>
          </a:bodyPr>
          <a:lstStyle/>
          <a:p>
            <a:r>
              <a:rPr lang="en-CA" cap="none" dirty="0"/>
              <a:t>If I am to live surrendered in service to Divine Love, there is no room for hidden agendas or rejecting any part of myself or others.</a:t>
            </a:r>
          </a:p>
          <a:p>
            <a:r>
              <a:rPr lang="en-CA" cap="none" dirty="0"/>
              <a:t>Authenticity includes the very human self which is part of our Divine Nature. Honesty starts with telling myself the truth, listening deeply to what the body and soul are communicating. This Holy Listening then also applies to how I listen to others as well. </a:t>
            </a:r>
          </a:p>
          <a:p>
            <a:r>
              <a:rPr lang="en-CA" cap="none" dirty="0"/>
              <a:t>This is another way I stretch and grow in awareness.</a:t>
            </a:r>
          </a:p>
        </p:txBody>
      </p:sp>
    </p:spTree>
    <p:extLst>
      <p:ext uri="{BB962C8B-B14F-4D97-AF65-F5344CB8AC3E}">
        <p14:creationId xmlns:p14="http://schemas.microsoft.com/office/powerpoint/2010/main" val="3082335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F8B9-8814-4AFE-951F-871BB2887089}"/>
              </a:ext>
            </a:extLst>
          </p:cNvPr>
          <p:cNvSpPr>
            <a:spLocks noGrp="1"/>
          </p:cNvSpPr>
          <p:nvPr>
            <p:ph type="title"/>
          </p:nvPr>
        </p:nvSpPr>
        <p:spPr>
          <a:xfrm>
            <a:off x="945416" y="2287088"/>
            <a:ext cx="4560563" cy="2283824"/>
          </a:xfrm>
        </p:spPr>
        <p:txBody>
          <a:bodyPr/>
          <a:lstStyle/>
          <a:p>
            <a:pPr marR="0" lvl="0">
              <a:lnSpc>
                <a:spcPct val="107000"/>
              </a:lnSpc>
              <a:spcBef>
                <a:spcPts val="0"/>
              </a:spcBef>
              <a:spcAft>
                <a:spcPts val="800"/>
              </a:spcAft>
            </a:pPr>
            <a:r>
              <a:rPr lang="en-CA" dirty="0">
                <a:effectLst/>
                <a:latin typeface="Calibri" panose="020F0502020204030204" pitchFamily="34" charset="0"/>
                <a:ea typeface="Calibri" panose="020F0502020204030204" pitchFamily="34" charset="0"/>
                <a:cs typeface="Times New Roman" panose="02020603050405020304" pitchFamily="18" charset="0"/>
              </a:rPr>
              <a:t>By reading sacred writings, exercising daily and eating consciously to maintain health in mind, body and soul</a:t>
            </a:r>
          </a:p>
        </p:txBody>
      </p:sp>
      <p:sp>
        <p:nvSpPr>
          <p:cNvPr id="3" name="Text Placeholder 2">
            <a:extLst>
              <a:ext uri="{FF2B5EF4-FFF2-40B4-BE49-F238E27FC236}">
                <a16:creationId xmlns:a16="http://schemas.microsoft.com/office/drawing/2014/main" id="{0C9AFEA9-A9C6-4E63-B837-3D6EE7110739}"/>
              </a:ext>
            </a:extLst>
          </p:cNvPr>
          <p:cNvSpPr>
            <a:spLocks noGrp="1"/>
          </p:cNvSpPr>
          <p:nvPr>
            <p:ph type="body" idx="1"/>
          </p:nvPr>
        </p:nvSpPr>
        <p:spPr>
          <a:xfrm>
            <a:off x="6895559" y="1590261"/>
            <a:ext cx="4351025" cy="3710609"/>
          </a:xfrm>
        </p:spPr>
        <p:txBody>
          <a:bodyPr>
            <a:normAutofit/>
          </a:bodyPr>
          <a:lstStyle/>
          <a:p>
            <a:r>
              <a:rPr lang="en-CA" cap="none" dirty="0"/>
              <a:t>Staying healthy on every level is essential to being in service to Divine Love in whatever way I am guided. </a:t>
            </a:r>
          </a:p>
          <a:p>
            <a:r>
              <a:rPr lang="en-CA" cap="none" dirty="0"/>
              <a:t>Reading sacred writings includes scripture as well as other texts that feed the soul. </a:t>
            </a:r>
          </a:p>
          <a:p>
            <a:r>
              <a:rPr lang="en-CA" cap="none" dirty="0"/>
              <a:t>The body is the vehicle soul is using to express and experience this life and so it is for me to take care of it.</a:t>
            </a:r>
          </a:p>
        </p:txBody>
      </p:sp>
    </p:spTree>
    <p:extLst>
      <p:ext uri="{BB962C8B-B14F-4D97-AF65-F5344CB8AC3E}">
        <p14:creationId xmlns:p14="http://schemas.microsoft.com/office/powerpoint/2010/main" val="2147350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F8B9-8814-4AFE-951F-871BB2887089}"/>
              </a:ext>
            </a:extLst>
          </p:cNvPr>
          <p:cNvSpPr>
            <a:spLocks noGrp="1"/>
          </p:cNvSpPr>
          <p:nvPr>
            <p:ph type="title"/>
          </p:nvPr>
        </p:nvSpPr>
        <p:spPr>
          <a:xfrm>
            <a:off x="945416" y="2287088"/>
            <a:ext cx="4560563" cy="2283824"/>
          </a:xfrm>
        </p:spPr>
        <p:txBody>
          <a:bodyPr/>
          <a:lstStyle/>
          <a:p>
            <a:pPr marR="0" lvl="0">
              <a:lnSpc>
                <a:spcPct val="107000"/>
              </a:lnSpc>
              <a:spcBef>
                <a:spcPts val="0"/>
              </a:spcBef>
              <a:spcAft>
                <a:spcPts val="800"/>
              </a:spcAft>
            </a:pPr>
            <a:r>
              <a:rPr lang="en-CA" dirty="0">
                <a:effectLst/>
                <a:latin typeface="Calibri" panose="020F0502020204030204" pitchFamily="34" charset="0"/>
                <a:ea typeface="Calibri" panose="020F0502020204030204" pitchFamily="34" charset="0"/>
                <a:cs typeface="Times New Roman" panose="02020603050405020304" pitchFamily="18" charset="0"/>
              </a:rPr>
              <a:t>By remaining open and receptive to giving and receiving with generosity of heart</a:t>
            </a:r>
          </a:p>
        </p:txBody>
      </p:sp>
      <p:sp>
        <p:nvSpPr>
          <p:cNvPr id="3" name="Text Placeholder 2">
            <a:extLst>
              <a:ext uri="{FF2B5EF4-FFF2-40B4-BE49-F238E27FC236}">
                <a16:creationId xmlns:a16="http://schemas.microsoft.com/office/drawing/2014/main" id="{0C9AFEA9-A9C6-4E63-B837-3D6EE7110739}"/>
              </a:ext>
            </a:extLst>
          </p:cNvPr>
          <p:cNvSpPr>
            <a:spLocks noGrp="1"/>
          </p:cNvSpPr>
          <p:nvPr>
            <p:ph type="body" idx="1"/>
          </p:nvPr>
        </p:nvSpPr>
        <p:spPr>
          <a:xfrm>
            <a:off x="6895559" y="1590261"/>
            <a:ext cx="4351025" cy="3710609"/>
          </a:xfrm>
        </p:spPr>
        <p:txBody>
          <a:bodyPr>
            <a:normAutofit/>
          </a:bodyPr>
          <a:lstStyle/>
          <a:p>
            <a:r>
              <a:rPr lang="en-CA" cap="none" dirty="0"/>
              <a:t>It is important for me to share what I learn and to be open to learning from others. </a:t>
            </a:r>
          </a:p>
          <a:p>
            <a:r>
              <a:rPr lang="en-CA" cap="none" dirty="0"/>
              <a:t>Working with a Spiritual Director is one of the ways I receive and open the channels for greater expression and awareness.</a:t>
            </a:r>
          </a:p>
        </p:txBody>
      </p:sp>
    </p:spTree>
    <p:extLst>
      <p:ext uri="{BB962C8B-B14F-4D97-AF65-F5344CB8AC3E}">
        <p14:creationId xmlns:p14="http://schemas.microsoft.com/office/powerpoint/2010/main" val="46333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2EE01-68C4-4250-A214-BCE4E10941D4}"/>
              </a:ext>
            </a:extLst>
          </p:cNvPr>
          <p:cNvSpPr>
            <a:spLocks noGrp="1"/>
          </p:cNvSpPr>
          <p:nvPr>
            <p:ph type="title"/>
          </p:nvPr>
        </p:nvSpPr>
        <p:spPr/>
        <p:txBody>
          <a:bodyPr/>
          <a:lstStyle/>
          <a:p>
            <a:r>
              <a:rPr lang="en-US" b="0" i="0" dirty="0">
                <a:solidFill>
                  <a:schemeClr val="bg1"/>
                </a:solidFill>
                <a:effectLst/>
                <a:latin typeface="PT Serif" panose="020A0603040505020204" pitchFamily="18" charset="0"/>
              </a:rPr>
              <a:t>When you do things from the soul, you feel a river moving in you, a joy. </a:t>
            </a:r>
            <a:endParaRPr lang="en-CA" dirty="0">
              <a:solidFill>
                <a:schemeClr val="bg1"/>
              </a:solidFill>
            </a:endParaRPr>
          </a:p>
        </p:txBody>
      </p:sp>
      <p:sp>
        <p:nvSpPr>
          <p:cNvPr id="3" name="Text Placeholder 2">
            <a:extLst>
              <a:ext uri="{FF2B5EF4-FFF2-40B4-BE49-F238E27FC236}">
                <a16:creationId xmlns:a16="http://schemas.microsoft.com/office/drawing/2014/main" id="{091C2C0C-DBDF-4B98-9321-035459E8239B}"/>
              </a:ext>
            </a:extLst>
          </p:cNvPr>
          <p:cNvSpPr>
            <a:spLocks noGrp="1"/>
          </p:cNvSpPr>
          <p:nvPr>
            <p:ph type="body" sz="half" idx="13"/>
          </p:nvPr>
        </p:nvSpPr>
        <p:spPr>
          <a:xfrm>
            <a:off x="1945945" y="3678766"/>
            <a:ext cx="7731219" cy="469164"/>
          </a:xfrm>
        </p:spPr>
        <p:txBody>
          <a:bodyPr>
            <a:normAutofit/>
          </a:bodyPr>
          <a:lstStyle/>
          <a:p>
            <a:pPr algn="r"/>
            <a:r>
              <a:rPr lang="en-US" sz="2000" dirty="0">
                <a:solidFill>
                  <a:schemeClr val="bg1"/>
                </a:solidFill>
                <a:latin typeface="PT Serif" panose="020A0603040505020204" pitchFamily="18" charset="0"/>
              </a:rPr>
              <a:t>Rumi</a:t>
            </a:r>
            <a:endParaRPr lang="en-CA" sz="2000" dirty="0">
              <a:solidFill>
                <a:schemeClr val="bg1"/>
              </a:solidFill>
            </a:endParaRPr>
          </a:p>
        </p:txBody>
      </p:sp>
      <p:sp>
        <p:nvSpPr>
          <p:cNvPr id="4" name="Text Placeholder 3">
            <a:extLst>
              <a:ext uri="{FF2B5EF4-FFF2-40B4-BE49-F238E27FC236}">
                <a16:creationId xmlns:a16="http://schemas.microsoft.com/office/drawing/2014/main" id="{F37E22BC-14EC-4673-AD03-E2A0BD987205}"/>
              </a:ext>
            </a:extLst>
          </p:cNvPr>
          <p:cNvSpPr>
            <a:spLocks noGrp="1"/>
          </p:cNvSpPr>
          <p:nvPr>
            <p:ph type="body" sz="half" idx="2"/>
          </p:nvPr>
        </p:nvSpPr>
        <p:spPr/>
        <p:txBody>
          <a:bodyPr>
            <a:normAutofit/>
          </a:bodyPr>
          <a:lstStyle/>
          <a:p>
            <a:pPr algn="ctr"/>
            <a:r>
              <a:rPr lang="en-CA" sz="4000" b="1" dirty="0">
                <a:solidFill>
                  <a:schemeClr val="accent2"/>
                </a:solidFill>
                <a:latin typeface="Calligraph421 BT" panose="03060702050402020204" pitchFamily="66" charset="0"/>
              </a:rPr>
              <a:t>Namaste</a:t>
            </a:r>
          </a:p>
        </p:txBody>
      </p:sp>
    </p:spTree>
    <p:extLst>
      <p:ext uri="{BB962C8B-B14F-4D97-AF65-F5344CB8AC3E}">
        <p14:creationId xmlns:p14="http://schemas.microsoft.com/office/powerpoint/2010/main" val="10119216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tf00001237_wac</Template>
  <TotalTime>163</TotalTime>
  <Words>542</Words>
  <Application>Microsoft Office PowerPoint</Application>
  <PresentationFormat>Widescreen</PresentationFormat>
  <Paragraphs>29</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Calligraph421 BT</vt:lpstr>
      <vt:lpstr>Century Gothic</vt:lpstr>
      <vt:lpstr>PT Serif</vt:lpstr>
      <vt:lpstr>Wingdings 3</vt:lpstr>
      <vt:lpstr>Ion Boardroom</vt:lpstr>
      <vt:lpstr>Personal Credo</vt:lpstr>
      <vt:lpstr>I Choose to Live a Surrendered Life In Service to Divine Love</vt:lpstr>
      <vt:lpstr>By honouring Soul in thought, word and action</vt:lpstr>
      <vt:lpstr>By living in the awareness of the Divine Nature of every human being and our unique paths</vt:lpstr>
      <vt:lpstr>By taking time daily for prayer, contemplation, meditation, journaling and  the practice of surrender</vt:lpstr>
      <vt:lpstr>By being authentic and radically honest, listening with reverence to body, soul and other people</vt:lpstr>
      <vt:lpstr>By reading sacred writings, exercising daily and eating consciously to maintain health in mind, body and soul</vt:lpstr>
      <vt:lpstr>By remaining open and receptive to giving and receiving with generosity of heart</vt:lpstr>
      <vt:lpstr>When you do things from the soul, you feel a river moving in you, a joy.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Credo</dc:title>
  <dc:creator>Yvonne Racine</dc:creator>
  <cp:lastModifiedBy>Yvonne Racine</cp:lastModifiedBy>
  <cp:revision>1</cp:revision>
  <dcterms:created xsi:type="dcterms:W3CDTF">2021-11-17T18:05:21Z</dcterms:created>
  <dcterms:modified xsi:type="dcterms:W3CDTF">2021-11-17T20:49:15Z</dcterms:modified>
</cp:coreProperties>
</file>